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1" r:id="rId3"/>
    <p:sldId id="353" r:id="rId4"/>
    <p:sldId id="349" r:id="rId5"/>
    <p:sldId id="307" r:id="rId6"/>
    <p:sldId id="350" r:id="rId7"/>
    <p:sldId id="356" r:id="rId8"/>
    <p:sldId id="357" r:id="rId9"/>
    <p:sldId id="321" r:id="rId10"/>
    <p:sldId id="351" r:id="rId11"/>
    <p:sldId id="327" r:id="rId12"/>
    <p:sldId id="322" r:id="rId13"/>
    <p:sldId id="323" r:id="rId14"/>
    <p:sldId id="328" r:id="rId15"/>
    <p:sldId id="324" r:id="rId16"/>
    <p:sldId id="326" r:id="rId17"/>
    <p:sldId id="329" r:id="rId18"/>
    <p:sldId id="330" r:id="rId19"/>
    <p:sldId id="354" r:id="rId20"/>
    <p:sldId id="304" r:id="rId21"/>
    <p:sldId id="331" r:id="rId22"/>
    <p:sldId id="358" r:id="rId23"/>
    <p:sldId id="340" r:id="rId24"/>
    <p:sldId id="333" r:id="rId25"/>
    <p:sldId id="334" r:id="rId26"/>
    <p:sldId id="341" r:id="rId27"/>
    <p:sldId id="335" r:id="rId28"/>
    <p:sldId id="336" r:id="rId29"/>
    <p:sldId id="338" r:id="rId30"/>
    <p:sldId id="339" r:id="rId31"/>
    <p:sldId id="348" r:id="rId32"/>
    <p:sldId id="342" r:id="rId33"/>
    <p:sldId id="355" r:id="rId34"/>
    <p:sldId id="261" r:id="rId35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50"/>
    <a:srgbClr val="BBD033"/>
    <a:srgbClr val="000000"/>
    <a:srgbClr val="006969"/>
    <a:srgbClr val="BED700"/>
    <a:srgbClr val="006600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7163" autoAdjust="0"/>
  </p:normalViewPr>
  <p:slideViewPr>
    <p:cSldViewPr>
      <p:cViewPr varScale="1">
        <p:scale>
          <a:sx n="91" d="100"/>
          <a:sy n="91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28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4A27-45A6-4B86-A10A-9FA839DDBC58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63D3A-2969-48D0-9692-F59909CEA4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Atualizar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2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Atualizar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2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MKT\ÚTEIS\TEMPLATES 2014\OPCAO_2\PPT_2\PPT2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619672" y="2348880"/>
            <a:ext cx="6120680" cy="158417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619672" y="3933056"/>
            <a:ext cx="6120680" cy="648072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BED700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REGISTRO ELETRÔNICO </a:t>
            </a:r>
          </a:p>
          <a:p>
            <a:r>
              <a:rPr lang="pt-BR" dirty="0" smtClean="0"/>
              <a:t>EM SAÚDE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KT\ÚTEIS\TEMPLATES 2014\OPCAO_2\PPT_2\PPT2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60840" cy="648072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700808"/>
            <a:ext cx="7560840" cy="4061048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2\PPT_2\PPT2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64896" cy="648072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7560840" cy="4061048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2\PPT_2\PPT2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51720" y="2852936"/>
            <a:ext cx="5112568" cy="936104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Obrigada!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Classificação: </a:t>
            </a:r>
            <a:r>
              <a:rPr lang="pt-BR" smtClean="0"/>
              <a:t>ccccccc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6120680" cy="158417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PRODUTO HOSPITALAR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120680" cy="504056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/>
              <a:t>RES - Registro Eletrônico em Saúde</a:t>
            </a:r>
            <a:endParaRPr lang="pt-BR" sz="2800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475656" y="4545124"/>
            <a:ext cx="6120680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rgbClr val="BED7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</a:rPr>
              <a:t>Acesso </a:t>
            </a:r>
            <a:r>
              <a:rPr lang="pt-BR" b="1" dirty="0" smtClean="0">
                <a:solidFill>
                  <a:schemeClr val="bg1"/>
                </a:solidFill>
              </a:rPr>
              <a:t>Secretária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547664" y="193107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Neste caso, não é </a:t>
            </a:r>
            <a:r>
              <a:rPr lang="pt-BR" sz="1600" dirty="0"/>
              <a:t>necessário informar a guia principal para registro da solicitação. Para dar </a:t>
            </a:r>
            <a:r>
              <a:rPr lang="pt-BR" sz="1600" dirty="0" smtClean="0"/>
              <a:t>andamento ao processo de solicitação</a:t>
            </a:r>
            <a:r>
              <a:rPr lang="pt-BR" sz="1600" dirty="0"/>
              <a:t>, basta selecionar a opção </a:t>
            </a:r>
            <a:r>
              <a:rPr lang="pt-BR" sz="1600" b="1" dirty="0" smtClean="0"/>
              <a:t>Continuar: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" y="3573795"/>
            <a:ext cx="8087021" cy="166024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374846" y="4476846"/>
            <a:ext cx="1736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38652" y="166938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O sistema direcionará para a tela de </a:t>
            </a:r>
            <a:r>
              <a:rPr lang="pt-BR" sz="1600" b="1" dirty="0" smtClean="0"/>
              <a:t>Solicitação de Exames</a:t>
            </a:r>
            <a:r>
              <a:rPr lang="pt-BR" sz="1600" dirty="0" smtClean="0"/>
              <a:t>, conforme processo atual. Basta preencher as informações e gerar a solicitação normalmente.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5" y="2962906"/>
            <a:ext cx="8087021" cy="34286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269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4" y="3029453"/>
            <a:ext cx="7881835" cy="163149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07704" y="166160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Pré</a:t>
            </a:r>
            <a:r>
              <a:rPr lang="pt-BR" sz="1600" b="1" dirty="0" smtClean="0"/>
              <a:t>-Cirúrgico</a:t>
            </a:r>
            <a:r>
              <a:rPr lang="pt-BR" sz="1600" dirty="0" smtClean="0"/>
              <a:t>, a solicitação deverá sempre ser complementar de uma guia principal. A busca por esta guia inicial poderá ser feita de duas maneiras distintas:</a:t>
            </a:r>
            <a:endParaRPr lang="pt-BR" sz="11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971600" y="5013176"/>
            <a:ext cx="59046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Preencher </a:t>
            </a:r>
            <a:r>
              <a:rPr lang="pt-BR" sz="1400" dirty="0"/>
              <a:t>o campo </a:t>
            </a:r>
            <a:r>
              <a:rPr lang="pt-BR" sz="1400" b="1" dirty="0"/>
              <a:t>Data que realizou o exame/Internação</a:t>
            </a:r>
            <a:r>
              <a:rPr lang="pt-BR" sz="1400" dirty="0"/>
              <a:t>, com a data aproximada de quando a guia da internação foi </a:t>
            </a:r>
            <a:r>
              <a:rPr lang="pt-BR" sz="1400" dirty="0" smtClean="0"/>
              <a:t>registrada. Em </a:t>
            </a:r>
            <a:r>
              <a:rPr lang="pt-BR" sz="1400" dirty="0"/>
              <a:t>seguida na seta </a:t>
            </a:r>
            <a:r>
              <a:rPr lang="pt-BR" sz="1400" dirty="0" smtClean="0"/>
              <a:t>verde </a:t>
            </a:r>
            <a:r>
              <a:rPr lang="pt-BR" sz="1400" dirty="0"/>
              <a:t>para buscar a informação desejada;</a:t>
            </a:r>
          </a:p>
          <a:p>
            <a:pPr marL="342900" indent="-342900">
              <a:buAutoNum type="arabicPeriod"/>
            </a:pPr>
            <a:endParaRPr lang="pt-BR" sz="1600" dirty="0"/>
          </a:p>
          <a:p>
            <a:r>
              <a:rPr lang="pt-BR" sz="1400" dirty="0" smtClean="0"/>
              <a:t>Não </a:t>
            </a:r>
            <a:r>
              <a:rPr lang="pt-BR" sz="1400" dirty="0"/>
              <a:t>preencher nenhuma data e clicar na seta </a:t>
            </a:r>
            <a:r>
              <a:rPr lang="pt-BR" sz="1400" dirty="0" smtClean="0"/>
              <a:t>verde</a:t>
            </a:r>
            <a:r>
              <a:rPr lang="pt-BR" sz="1400" dirty="0"/>
              <a:t>, ao lado direito do campo data, </a:t>
            </a:r>
            <a:r>
              <a:rPr lang="pt-BR" sz="1400" dirty="0" smtClean="0"/>
              <a:t>para </a:t>
            </a:r>
            <a:r>
              <a:rPr lang="pt-BR" sz="1400" dirty="0"/>
              <a:t>buscar todas as guias que o beneficiário possa ter.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7740352" y="4052526"/>
            <a:ext cx="15664" cy="3865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7575996" y="434754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597512" y="438394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1ª</a:t>
            </a:r>
            <a:endParaRPr lang="pt-BR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8490105" y="4052526"/>
            <a:ext cx="15664" cy="3865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8325749" y="434754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347265" y="438394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  <p:sp>
        <p:nvSpPr>
          <p:cNvPr id="28" name="Elipse 27"/>
          <p:cNvSpPr/>
          <p:nvPr/>
        </p:nvSpPr>
        <p:spPr>
          <a:xfrm>
            <a:off x="590044" y="597079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11560" y="600720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  <p:sp>
        <p:nvSpPr>
          <p:cNvPr id="30" name="Elipse 29"/>
          <p:cNvSpPr/>
          <p:nvPr/>
        </p:nvSpPr>
        <p:spPr>
          <a:xfrm>
            <a:off x="611560" y="508868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33076" y="512509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</a:t>
            </a:r>
            <a:r>
              <a:rPr lang="pt-BR" sz="1200" b="1" dirty="0" smtClean="0">
                <a:solidFill>
                  <a:schemeClr val="bg1"/>
                </a:solidFill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37131" y="1916832"/>
            <a:ext cx="7374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Em seguida, o sistema listará uma ou todas as guias que o beneficiário possuir.</a:t>
            </a:r>
          </a:p>
          <a:p>
            <a:endParaRPr lang="pt-BR" sz="1600" dirty="0"/>
          </a:p>
          <a:p>
            <a:r>
              <a:rPr lang="pt-BR" sz="1600" dirty="0" smtClean="0"/>
              <a:t>Nesta tela será possível identificar as guias geradas para o beneficiário, assim como o procedimento principal inserido na guia. Para visualizar mais itens, basta clicar sobre a     ao lado direito do número da guia em azul.</a:t>
            </a:r>
            <a:endParaRPr lang="pt-BR" sz="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5" y="3594296"/>
            <a:ext cx="7881835" cy="9868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82" y="2996486"/>
            <a:ext cx="230505" cy="16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753405" y="4941168"/>
            <a:ext cx="6120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Ao </a:t>
            </a:r>
            <a:r>
              <a:rPr lang="pt-BR" sz="1600" dirty="0"/>
              <a:t>identificar a guia referente à internação que deseja gerar </a:t>
            </a:r>
            <a:r>
              <a:rPr lang="pt-BR" sz="1600" dirty="0" smtClean="0"/>
              <a:t>os procedimentos </a:t>
            </a:r>
            <a:r>
              <a:rPr lang="pt-BR" sz="1600" dirty="0"/>
              <a:t>complementares, clique sobre o número da guia, que </a:t>
            </a:r>
            <a:r>
              <a:rPr lang="pt-BR" sz="1600" dirty="0" smtClean="0"/>
              <a:t>será direcionado à tela de </a:t>
            </a:r>
            <a:r>
              <a:rPr lang="pt-BR" sz="1600" b="1" dirty="0" smtClean="0"/>
              <a:t>Solicitação de </a:t>
            </a:r>
            <a:r>
              <a:rPr lang="pt-BR" sz="1600" b="1" dirty="0"/>
              <a:t>Exames</a:t>
            </a:r>
            <a:r>
              <a:rPr lang="pt-BR" sz="1600" dirty="0"/>
              <a:t>, conforme processo atual. </a:t>
            </a:r>
            <a:r>
              <a:rPr lang="pt-BR" sz="1600" dirty="0" smtClean="0"/>
              <a:t>Lembrando </a:t>
            </a:r>
            <a:r>
              <a:rPr lang="pt-BR" sz="1600" dirty="0"/>
              <a:t>que o próprio sistema gerará a guia como complementar.</a:t>
            </a:r>
          </a:p>
        </p:txBody>
      </p: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187624" y="2564904"/>
            <a:ext cx="6984776" cy="27576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5904" y="2924944"/>
            <a:ext cx="5464199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dirty="0" smtClean="0"/>
              <a:t>Caso não encontre nenhuma guia de </a:t>
            </a:r>
          </a:p>
          <a:p>
            <a:pPr marL="0" indent="0" algn="ctr">
              <a:buNone/>
            </a:pPr>
            <a:r>
              <a:rPr lang="pt-BR" sz="1800" dirty="0" smtClean="0"/>
              <a:t>internação para que os procedimentos </a:t>
            </a:r>
          </a:p>
          <a:p>
            <a:pPr marL="0" indent="0" algn="ctr">
              <a:buNone/>
            </a:pPr>
            <a:r>
              <a:rPr lang="pt-BR" sz="1800" dirty="0" smtClean="0"/>
              <a:t>sejam gerados como complementares, clique na </a:t>
            </a:r>
          </a:p>
          <a:p>
            <a:pPr marL="0" indent="0" algn="ctr">
              <a:buNone/>
            </a:pPr>
            <a:r>
              <a:rPr lang="pt-BR" sz="1800" dirty="0" smtClean="0"/>
              <a:t>opção </a:t>
            </a:r>
            <a:r>
              <a:rPr lang="pt-BR" sz="1800" b="1" dirty="0" smtClean="0"/>
              <a:t>Solicitação de Internação </a:t>
            </a:r>
            <a:r>
              <a:rPr lang="pt-BR" sz="1800" dirty="0" smtClean="0"/>
              <a:t>ou oriente o</a:t>
            </a:r>
          </a:p>
          <a:p>
            <a:pPr marL="0" indent="0" algn="ctr">
              <a:buNone/>
            </a:pPr>
            <a:r>
              <a:rPr lang="pt-BR" sz="1800" dirty="0" smtClean="0"/>
              <a:t>beneficiário que deverá procurar por seu médico</a:t>
            </a:r>
          </a:p>
          <a:p>
            <a:pPr marL="0" indent="0" algn="ctr">
              <a:buNone/>
            </a:pPr>
            <a:r>
              <a:rPr lang="pt-BR" sz="1800" dirty="0" smtClean="0"/>
              <a:t>para providenciar uma solicitação.</a:t>
            </a:r>
            <a:endParaRPr lang="pt-BR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635896" y="1799598"/>
            <a:ext cx="220743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BBD033"/>
                </a:solidFill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5721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" y="3140968"/>
            <a:ext cx="7881646" cy="16314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23265" y="191683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Quimio</a:t>
            </a:r>
            <a:r>
              <a:rPr lang="pt-BR" sz="1600" b="1" dirty="0" smtClean="0"/>
              <a:t>/Radio</a:t>
            </a:r>
            <a:r>
              <a:rPr lang="pt-BR" sz="1600" dirty="0" smtClean="0"/>
              <a:t>, selecione a opção </a:t>
            </a:r>
            <a:r>
              <a:rPr lang="pt-BR" sz="1600" b="1" dirty="0" smtClean="0"/>
              <a:t>Continuar </a:t>
            </a:r>
            <a:r>
              <a:rPr lang="pt-BR" sz="1600" dirty="0" smtClean="0"/>
              <a:t>se for ambulatorial </a:t>
            </a:r>
            <a:r>
              <a:rPr lang="pt-BR" sz="1600" b="1" dirty="0" smtClean="0">
                <a:solidFill>
                  <a:srgbClr val="C00000"/>
                </a:solidFill>
              </a:rPr>
              <a:t>ou</a:t>
            </a:r>
            <a:r>
              <a:rPr lang="pt-BR" sz="1600" dirty="0" smtClean="0"/>
              <a:t> </a:t>
            </a:r>
            <a:r>
              <a:rPr lang="pt-BR" sz="1600" b="1" dirty="0" smtClean="0"/>
              <a:t>Solicitação de Internação, </a:t>
            </a:r>
            <a:r>
              <a:rPr lang="pt-BR" sz="1600" dirty="0" smtClean="0"/>
              <a:t>se houver a necessidade de internação para tal procedimento.</a:t>
            </a:r>
            <a:endParaRPr lang="pt-BR" sz="12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722802" y="530120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 sistema direcionará para a tela de </a:t>
            </a:r>
            <a:r>
              <a:rPr lang="pt-BR" sz="1600" b="1" dirty="0" smtClean="0"/>
              <a:t>Solicitação de Exames</a:t>
            </a:r>
            <a:r>
              <a:rPr lang="pt-BR" sz="1600" dirty="0" smtClean="0"/>
              <a:t>, conforme processo atual. Preencha as informações e gere a solicitação normalmente.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4427984" y="4052526"/>
            <a:ext cx="504056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4773536" y="387762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95052" y="391402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1.</a:t>
            </a:r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4440684" y="4573035"/>
            <a:ext cx="0" cy="3987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5447779" y="4573034"/>
            <a:ext cx="0" cy="3987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4427984" y="4971811"/>
            <a:ext cx="1800200" cy="1"/>
          </a:xfrm>
          <a:prstGeom prst="line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6002486" y="4780692"/>
            <a:ext cx="360040" cy="3558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24002" y="48128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755750" y="4721186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ou</a:t>
            </a:r>
            <a:r>
              <a:rPr lang="pt-BR" sz="1200" dirty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239093" y="1654566"/>
            <a:ext cx="73138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smtClean="0"/>
              <a:t>Pós-Cirúrgico, </a:t>
            </a:r>
            <a:r>
              <a:rPr lang="pt-BR" sz="1600" dirty="0" smtClean="0"/>
              <a:t>o </a:t>
            </a:r>
            <a:r>
              <a:rPr lang="pt-BR" sz="1600" dirty="0"/>
              <a:t>sistema </a:t>
            </a:r>
            <a:r>
              <a:rPr lang="pt-BR" sz="1600" dirty="0" smtClean="0"/>
              <a:t>apresenta todas as solicitações de Internação pertencentes ao beneficiário, assim como o principal procedimento de cada guia. Para visualizar os demais itens inseridos, basta selecionar a      ao lado direito do número da guia. </a:t>
            </a:r>
          </a:p>
          <a:p>
            <a:endParaRPr lang="pt-BR" sz="1600" dirty="0"/>
          </a:p>
          <a:p>
            <a:r>
              <a:rPr lang="pt-BR" sz="1600" dirty="0" smtClean="0"/>
              <a:t>Para continuar, selecione o número da guia e o sistema relacionará a nova solicitação como complementar da guia de internação automaticamente. 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8266553" y="5384102"/>
            <a:ext cx="17545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255294" y="5632784"/>
            <a:ext cx="17545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8277435" y="5877272"/>
            <a:ext cx="17545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671332" y="3717032"/>
            <a:ext cx="7881646" cy="2589829"/>
            <a:chOff x="671332" y="3789040"/>
            <a:chExt cx="7881646" cy="25898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2" y="3789040"/>
              <a:ext cx="7881646" cy="2589829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" name="Conector reto 11"/>
            <p:cNvCxnSpPr/>
            <p:nvPr/>
          </p:nvCxnSpPr>
          <p:spPr>
            <a:xfrm>
              <a:off x="4539342" y="5376482"/>
              <a:ext cx="1695534" cy="7620"/>
            </a:xfrm>
            <a:prstGeom prst="line">
              <a:avLst/>
            </a:prstGeom>
            <a:ln w="1047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4539342" y="5598766"/>
              <a:ext cx="1695534" cy="7620"/>
            </a:xfrm>
            <a:prstGeom prst="line">
              <a:avLst/>
            </a:prstGeom>
            <a:ln w="1047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4539342" y="5809591"/>
              <a:ext cx="1695534" cy="7620"/>
            </a:xfrm>
            <a:prstGeom prst="line">
              <a:avLst/>
            </a:prstGeom>
            <a:ln w="1047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ector de seta reta 24"/>
          <p:cNvCxnSpPr/>
          <p:nvPr/>
        </p:nvCxnSpPr>
        <p:spPr>
          <a:xfrm>
            <a:off x="1288608" y="4770351"/>
            <a:ext cx="0" cy="391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4" y="2492588"/>
            <a:ext cx="230505" cy="16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636" y="2060848"/>
            <a:ext cx="72008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/>
              <a:t>Ao selecionar a opção </a:t>
            </a:r>
            <a:r>
              <a:rPr lang="pt-BR" sz="1600" b="1" dirty="0" smtClean="0"/>
              <a:t>Beneficiário Internado</a:t>
            </a:r>
            <a:r>
              <a:rPr lang="pt-BR" sz="1600" dirty="0" smtClean="0"/>
              <a:t>, somente serão apresentadas as Internações sem registro de alta. Neste caso, basta selecionar o número da guia para dar continuidade ao processo de solicitação.</a:t>
            </a:r>
            <a:endParaRPr lang="pt-BR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0" y="3356992"/>
            <a:ext cx="7881646" cy="17224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V="1">
            <a:off x="1113306" y="4737894"/>
            <a:ext cx="0" cy="4192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" y="4510644"/>
            <a:ext cx="7881646" cy="17266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75656" y="1628800"/>
            <a:ext cx="7056784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Nos casos em que o beneficiário não tiver guia de internação solicitada pendente ou autorizada, o sistema retornará mensagem de que não existe solicitação de internação, devendo portanto seguir os seguintes caminhos:</a:t>
            </a:r>
          </a:p>
          <a:p>
            <a:pPr marL="0" indent="0">
              <a:buFont typeface="Arial" pitchFamily="34" charset="0"/>
              <a:buNone/>
            </a:pPr>
            <a:endParaRPr lang="pt-BR" sz="1600" dirty="0" smtClean="0"/>
          </a:p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Acessar a opção </a:t>
            </a:r>
            <a:r>
              <a:rPr lang="pt-BR" sz="1600" b="1" dirty="0" smtClean="0"/>
              <a:t>Menu </a:t>
            </a:r>
            <a:r>
              <a:rPr lang="pt-BR" sz="1600" dirty="0" smtClean="0"/>
              <a:t>para retornar ao menu principal e solicitar a internação ou procedimento cirúrgico;</a:t>
            </a:r>
          </a:p>
          <a:p>
            <a:pPr marL="0" indent="0">
              <a:buFont typeface="Arial" pitchFamily="34" charset="0"/>
              <a:buNone/>
            </a:pPr>
            <a:endParaRPr lang="pt-BR" sz="1600" dirty="0"/>
          </a:p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Acessar a opção </a:t>
            </a:r>
            <a:r>
              <a:rPr lang="pt-BR" sz="1600" b="1" dirty="0" smtClean="0"/>
              <a:t>Solicitação de Internação </a:t>
            </a:r>
            <a:r>
              <a:rPr lang="pt-BR" sz="1600" dirty="0" smtClean="0"/>
              <a:t>como um atalho à tela de internação ou procedimento cirúrgico.</a:t>
            </a:r>
            <a:endParaRPr lang="pt-BR" sz="1700" dirty="0"/>
          </a:p>
        </p:txBody>
      </p:sp>
      <p:sp>
        <p:nvSpPr>
          <p:cNvPr id="16" name="Elipse 15"/>
          <p:cNvSpPr/>
          <p:nvPr/>
        </p:nvSpPr>
        <p:spPr>
          <a:xfrm>
            <a:off x="1094100" y="36448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15616" y="368125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  <p:sp>
        <p:nvSpPr>
          <p:cNvPr id="18" name="Elipse 17"/>
          <p:cNvSpPr/>
          <p:nvPr/>
        </p:nvSpPr>
        <p:spPr>
          <a:xfrm>
            <a:off x="1094100" y="280577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115616" y="28421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</a:t>
            </a:r>
            <a:r>
              <a:rPr lang="pt-BR" sz="1200" b="1" dirty="0" smtClean="0">
                <a:solidFill>
                  <a:schemeClr val="bg1"/>
                </a:solidFill>
              </a:rPr>
              <a:t>ª</a:t>
            </a:r>
          </a:p>
        </p:txBody>
      </p:sp>
      <p:cxnSp>
        <p:nvCxnSpPr>
          <p:cNvPr id="26" name="Conector de seta reta 25"/>
          <p:cNvCxnSpPr/>
          <p:nvPr/>
        </p:nvCxnSpPr>
        <p:spPr>
          <a:xfrm flipV="1">
            <a:off x="3364497" y="6066537"/>
            <a:ext cx="405377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/>
        </p:nvSpPr>
        <p:spPr>
          <a:xfrm>
            <a:off x="3092106" y="589163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113622" y="592803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1ª</a:t>
            </a:r>
            <a:endParaRPr lang="pt-BR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5705190" y="6066537"/>
            <a:ext cx="590119" cy="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6022918" y="589163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044434" y="592803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</p:spTree>
    <p:extLst>
      <p:ext uri="{BB962C8B-B14F-4D97-AF65-F5344CB8AC3E}">
        <p14:creationId xmlns:p14="http://schemas.microsoft.com/office/powerpoint/2010/main" val="28936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43608" y="3717032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pt-BR" sz="2400" dirty="0"/>
              <a:t>Solicitação via </a:t>
            </a:r>
            <a:r>
              <a:rPr lang="pt-BR" sz="2400" dirty="0" smtClean="0"/>
              <a:t>RES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Versão nova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753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PRODUTO HOSPITALAR: Conceito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83439" y="1916832"/>
            <a:ext cx="70251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Com a criação deste novo produto hospitalar pela Unimed Campinas, houve a necessidade de ajustar o RES para as novas funcionalidades. </a:t>
            </a:r>
          </a:p>
          <a:p>
            <a:endParaRPr lang="pt-BR" sz="1600" dirty="0"/>
          </a:p>
          <a:p>
            <a:r>
              <a:rPr lang="pt-BR" sz="1600" dirty="0" smtClean="0"/>
              <a:t>Foram criados </a:t>
            </a:r>
            <a:r>
              <a:rPr lang="pt-BR" sz="1600" b="1" dirty="0" smtClean="0"/>
              <a:t>Regimes de Atendimento </a:t>
            </a:r>
            <a:r>
              <a:rPr lang="pt-BR" sz="1600" dirty="0" smtClean="0"/>
              <a:t>com o objetivo de gerenciar as liberações das solicitações feitas eletronicamente. São eles:  </a:t>
            </a:r>
          </a:p>
          <a:p>
            <a:endParaRPr lang="pt-BR" sz="1600" dirty="0"/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Beneficiário Internado 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 err="1"/>
              <a:t>Quimio</a:t>
            </a:r>
            <a:r>
              <a:rPr lang="pt-BR" sz="1600" dirty="0"/>
              <a:t> e </a:t>
            </a:r>
            <a:r>
              <a:rPr lang="pt-BR" sz="1600" dirty="0" smtClean="0"/>
              <a:t>Radio – Cancerologia/Radioterapia/Reumatologia/Urologia</a:t>
            </a:r>
            <a:endParaRPr lang="pt-BR" sz="1600" dirty="0"/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Pré-natal – somente para </a:t>
            </a:r>
            <a:r>
              <a:rPr lang="pt-BR" sz="1600" dirty="0" smtClean="0"/>
              <a:t>Ginecologistas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 err="1" smtClean="0"/>
              <a:t>Pré</a:t>
            </a:r>
            <a:r>
              <a:rPr lang="pt-BR" sz="1600" dirty="0" smtClean="0"/>
              <a:t>-cirúrgico</a:t>
            </a:r>
            <a:endParaRPr lang="pt-BR" sz="1600" dirty="0"/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Pós-cirúrgico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Urgência/Emergência – somente para Hospitais e Clínicas Psiquiátricas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Pós-cirúrgico Particular – somente atendimento presencial na Unimed Campinas</a:t>
            </a:r>
          </a:p>
        </p:txBody>
      </p:sp>
    </p:spTree>
    <p:extLst>
      <p:ext uri="{BB962C8B-B14F-4D97-AF65-F5344CB8AC3E}">
        <p14:creationId xmlns:p14="http://schemas.microsoft.com/office/powerpoint/2010/main" val="16764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140968"/>
            <a:ext cx="8244408" cy="1975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99592" y="1412776"/>
            <a:ext cx="680475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sz="1600" dirty="0" smtClean="0"/>
          </a:p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Observe que com a nova versão, houve unificação das telas de Solicitação de Exames e de Internações:</a:t>
            </a:r>
          </a:p>
          <a:p>
            <a:pPr marL="0" indent="0">
              <a:buFont typeface="Arial" pitchFamily="34" charset="0"/>
              <a:buNone/>
            </a:pPr>
            <a:endParaRPr lang="pt-BR" sz="1700" dirty="0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1030705" y="4456570"/>
            <a:ext cx="16633" cy="4052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878076" y="479846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9592" y="483487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1.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059832" y="4468002"/>
            <a:ext cx="435779" cy="82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3356820" y="429309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378336" y="432950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9378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9" y="2996952"/>
            <a:ext cx="7880964" cy="239347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622241" y="1916832"/>
            <a:ext cx="561148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Na tela seguinte, passe o cartão do beneficiário pela leitora </a:t>
            </a:r>
            <a:r>
              <a:rPr lang="pt-BR" sz="1600" b="1" dirty="0" smtClean="0">
                <a:solidFill>
                  <a:srgbClr val="C00000"/>
                </a:solidFill>
              </a:rPr>
              <a:t>ou</a:t>
            </a:r>
            <a:r>
              <a:rPr lang="pt-BR" sz="1600" dirty="0" smtClean="0"/>
              <a:t> informe o código do cartão: </a:t>
            </a:r>
          </a:p>
          <a:p>
            <a:pPr marL="0" indent="0">
              <a:buFont typeface="Arial" pitchFamily="34" charset="0"/>
              <a:buNone/>
            </a:pPr>
            <a:endParaRPr lang="pt-BR" sz="17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1907704" y="3371839"/>
            <a:ext cx="1" cy="3682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367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592032" y="1412776"/>
            <a:ext cx="561148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/>
              <a:t>Em seguida, preencha os campos </a:t>
            </a:r>
            <a:r>
              <a:rPr lang="pt-BR" sz="1600" b="1" dirty="0"/>
              <a:t>Código na Operadora </a:t>
            </a:r>
            <a:r>
              <a:rPr lang="pt-BR" sz="1600" dirty="0"/>
              <a:t>e </a:t>
            </a:r>
            <a:r>
              <a:rPr lang="pt-BR" sz="1600" b="1" dirty="0"/>
              <a:t>UNCP Solicitante</a:t>
            </a:r>
            <a:r>
              <a:rPr lang="pt-BR" sz="1600" dirty="0"/>
              <a:t>:</a:t>
            </a:r>
            <a:endParaRPr lang="pt-BR" sz="1600" b="1" dirty="0"/>
          </a:p>
          <a:p>
            <a:pPr marL="0" indent="0">
              <a:buFont typeface="Arial" pitchFamily="34" charset="0"/>
              <a:buNone/>
            </a:pPr>
            <a:endParaRPr lang="pt-BR" sz="17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683568" y="3187708"/>
            <a:ext cx="1" cy="3682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411760" y="3187709"/>
            <a:ext cx="1" cy="3682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63080" y="1434262"/>
            <a:ext cx="6733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Em seguida, o </a:t>
            </a:r>
            <a:r>
              <a:rPr lang="pt-BR" sz="1600" dirty="0"/>
              <a:t>sistema </a:t>
            </a:r>
            <a:r>
              <a:rPr lang="pt-BR" sz="1600" dirty="0" smtClean="0"/>
              <a:t>apresentará os tipos </a:t>
            </a:r>
            <a:r>
              <a:rPr lang="pt-BR" sz="1600" dirty="0"/>
              <a:t>de regime de </a:t>
            </a:r>
            <a:r>
              <a:rPr lang="pt-BR" sz="1600" dirty="0" smtClean="0"/>
              <a:t>atendimento:</a:t>
            </a:r>
            <a:endParaRPr lang="pt-BR" sz="1600" b="1" dirty="0">
              <a:solidFill>
                <a:srgbClr val="00696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1263"/>
            <a:ext cx="9144000" cy="4345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43608" y="1556792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Lembrando que a opção </a:t>
            </a:r>
            <a:r>
              <a:rPr lang="pt-BR" sz="1600" b="1" dirty="0" smtClean="0"/>
              <a:t>Pré-Natal </a:t>
            </a:r>
            <a:r>
              <a:rPr lang="pt-BR" sz="1600" dirty="0" smtClean="0"/>
              <a:t>somente será apresentada se o </a:t>
            </a:r>
            <a:r>
              <a:rPr lang="pt-BR" sz="1600" dirty="0"/>
              <a:t>médico </a:t>
            </a:r>
            <a:r>
              <a:rPr lang="pt-BR" sz="1600" dirty="0" err="1" smtClean="0"/>
              <a:t>logado</a:t>
            </a:r>
            <a:r>
              <a:rPr lang="pt-BR" sz="1600" dirty="0" smtClean="0"/>
              <a:t> </a:t>
            </a:r>
            <a:r>
              <a:rPr lang="pt-BR" sz="1600" dirty="0"/>
              <a:t>for da </a:t>
            </a:r>
            <a:r>
              <a:rPr lang="pt-BR" sz="1600" dirty="0" smtClean="0"/>
              <a:t>especialidade de </a:t>
            </a:r>
            <a:r>
              <a:rPr lang="pt-BR" sz="1600" b="1" dirty="0" smtClean="0"/>
              <a:t>Ginecologia/Obstetrícia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2" y="2564904"/>
            <a:ext cx="7880964" cy="38543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2195736" y="5044926"/>
            <a:ext cx="34416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3" y="3063163"/>
            <a:ext cx="7880964" cy="19817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99592" y="1988840"/>
            <a:ext cx="665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Ao selecionar a opção </a:t>
            </a:r>
            <a:r>
              <a:rPr lang="pt-BR" sz="1600" b="1" dirty="0" smtClean="0"/>
              <a:t>Pré-Natal</a:t>
            </a:r>
            <a:r>
              <a:rPr lang="pt-BR" sz="1600" dirty="0" smtClean="0"/>
              <a:t>, basta selecionar a opção </a:t>
            </a:r>
            <a:r>
              <a:rPr lang="pt-BR" sz="1600" b="1" dirty="0" smtClean="0"/>
              <a:t>Continuar:</a:t>
            </a:r>
            <a:endParaRPr lang="pt-BR" sz="1600" dirty="0" smtClean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6287492" y="4822552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556792"/>
            <a:ext cx="7018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sistema direcionará para a tela de </a:t>
            </a:r>
            <a:r>
              <a:rPr lang="pt-BR" sz="1600" b="1" dirty="0"/>
              <a:t>Solicitação de </a:t>
            </a:r>
            <a:r>
              <a:rPr lang="pt-BR" sz="1600" b="1" dirty="0" smtClean="0"/>
              <a:t>Exames e Internação</a:t>
            </a:r>
            <a:r>
              <a:rPr lang="pt-BR" sz="1600" dirty="0" smtClean="0"/>
              <a:t>, </a:t>
            </a:r>
            <a:r>
              <a:rPr lang="pt-BR" sz="1600" dirty="0"/>
              <a:t>conforme processo atual. </a:t>
            </a:r>
            <a:r>
              <a:rPr lang="pt-BR" sz="1600" dirty="0" smtClean="0"/>
              <a:t>Preencha as </a:t>
            </a:r>
            <a:r>
              <a:rPr lang="pt-BR" sz="1600" dirty="0"/>
              <a:t>informações e </a:t>
            </a:r>
            <a:r>
              <a:rPr lang="pt-BR" sz="1600" dirty="0" smtClean="0"/>
              <a:t>gere </a:t>
            </a:r>
            <a:r>
              <a:rPr lang="pt-BR" sz="1600" dirty="0"/>
              <a:t>a solicitação normalmente.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2500350"/>
            <a:ext cx="9036496" cy="4313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2726" y="1662480"/>
            <a:ext cx="6768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Pré</a:t>
            </a:r>
            <a:r>
              <a:rPr lang="pt-BR" sz="1600" b="1" dirty="0" smtClean="0"/>
              <a:t>-Cirúrgico</a:t>
            </a:r>
            <a:r>
              <a:rPr lang="pt-BR" sz="1600" dirty="0" smtClean="0"/>
              <a:t>, novamente o sistema permitirá a</a:t>
            </a:r>
          </a:p>
          <a:p>
            <a:r>
              <a:rPr lang="pt-BR" sz="1600" dirty="0"/>
              <a:t>b</a:t>
            </a:r>
            <a:r>
              <a:rPr lang="pt-BR" sz="1600" dirty="0" smtClean="0"/>
              <a:t>usca por data ou sem filtro nenhum, onde o sistema trará todas as </a:t>
            </a:r>
          </a:p>
          <a:p>
            <a:r>
              <a:rPr lang="pt-BR" sz="1600" dirty="0" smtClean="0"/>
              <a:t>solicitações de internação do beneficiário.</a:t>
            </a:r>
          </a:p>
          <a:p>
            <a:endParaRPr lang="pt-BR" sz="12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0" y="2963956"/>
            <a:ext cx="7853084" cy="2409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713719"/>
            <a:ext cx="680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6969"/>
                </a:solidFill>
              </a:rPr>
              <a:t>O sistema apresenta as possíveis solicitações do beneficiário, com os mesmos atalhos já apresentados na versão antiga do RES, basta selecionar a guia</a:t>
            </a:r>
            <a:r>
              <a:rPr lang="pt-BR" sz="1600" b="1" dirty="0" smtClean="0">
                <a:solidFill>
                  <a:srgbClr val="006969"/>
                </a:solidFill>
              </a:rPr>
              <a:t> </a:t>
            </a:r>
            <a:r>
              <a:rPr lang="pt-BR" sz="1600" dirty="0" smtClean="0">
                <a:solidFill>
                  <a:srgbClr val="006969"/>
                </a:solidFill>
              </a:rPr>
              <a:t>desejada:</a:t>
            </a:r>
            <a:endParaRPr lang="pt-BR" sz="1600" dirty="0">
              <a:solidFill>
                <a:srgbClr val="006969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6011391" cy="3174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707731" y="3501008"/>
            <a:ext cx="1981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sistema direcionará para a tela de </a:t>
            </a:r>
            <a:r>
              <a:rPr lang="pt-BR" sz="1600" b="1" dirty="0"/>
              <a:t>Solicitação de </a:t>
            </a:r>
            <a:r>
              <a:rPr lang="pt-BR" sz="1600" b="1" dirty="0" smtClean="0"/>
              <a:t>Exames e Internação</a:t>
            </a:r>
            <a:r>
              <a:rPr lang="pt-BR" sz="1600" dirty="0" smtClean="0"/>
              <a:t>, </a:t>
            </a:r>
            <a:r>
              <a:rPr lang="pt-BR" sz="1600" dirty="0"/>
              <a:t>conforme processo atual. </a:t>
            </a:r>
            <a:r>
              <a:rPr lang="pt-BR" sz="1600" dirty="0" smtClean="0"/>
              <a:t>Preencha as </a:t>
            </a:r>
            <a:r>
              <a:rPr lang="pt-BR" sz="1600" dirty="0"/>
              <a:t>informações e </a:t>
            </a:r>
            <a:r>
              <a:rPr lang="pt-BR" sz="1600" dirty="0" smtClean="0"/>
              <a:t>gerar </a:t>
            </a:r>
            <a:r>
              <a:rPr lang="pt-BR" sz="1600" dirty="0"/>
              <a:t>a </a:t>
            </a:r>
            <a:r>
              <a:rPr lang="pt-BR" sz="1600" dirty="0" smtClean="0"/>
              <a:t>solicitação </a:t>
            </a:r>
            <a:r>
              <a:rPr lang="pt-BR" sz="1600" dirty="0"/>
              <a:t>normalmente. 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4724524" y="5793294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027905" y="5793294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755576" y="4374342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952548" y="4379105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3068960"/>
            <a:ext cx="7366520" cy="1880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07503" y="1772816"/>
            <a:ext cx="664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Quimio</a:t>
            </a:r>
            <a:r>
              <a:rPr lang="pt-BR" sz="1600" b="1" dirty="0" smtClean="0"/>
              <a:t>/Radio</a:t>
            </a:r>
            <a:r>
              <a:rPr lang="pt-BR" sz="1600" dirty="0" smtClean="0"/>
              <a:t>, selecione a opção </a:t>
            </a:r>
            <a:r>
              <a:rPr lang="pt-BR" sz="1600" b="1" dirty="0" smtClean="0"/>
              <a:t>Continuar </a:t>
            </a:r>
            <a:r>
              <a:rPr lang="pt-BR" sz="1600" dirty="0" smtClean="0"/>
              <a:t>se for ambulatorial ou </a:t>
            </a:r>
            <a:r>
              <a:rPr lang="pt-BR" sz="1600" b="1" dirty="0" smtClean="0"/>
              <a:t>Solicitar Internação, </a:t>
            </a:r>
            <a:r>
              <a:rPr lang="pt-BR" sz="1600" dirty="0" smtClean="0"/>
              <a:t>se houver a necessidade de internação para tal procedimento. </a:t>
            </a:r>
            <a:endParaRPr lang="pt-BR" sz="1600" dirty="0"/>
          </a:p>
          <a:p>
            <a:endParaRPr lang="pt-BR" sz="1200" dirty="0" smtClean="0"/>
          </a:p>
          <a:p>
            <a:endParaRPr lang="pt-BR" sz="12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805880" y="537321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 sistema direcionará para a tela de </a:t>
            </a:r>
            <a:r>
              <a:rPr lang="pt-BR" sz="1600" b="1" dirty="0" smtClean="0"/>
              <a:t>Solicitação de Exames</a:t>
            </a:r>
            <a:r>
              <a:rPr lang="pt-BR" sz="1600" dirty="0" smtClean="0"/>
              <a:t>, conforme processo atual. Preencha as informações e gere a solicitação normalmente. 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5868144" y="4221088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43608" y="3717032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pt-BR" sz="2400" dirty="0"/>
              <a:t>Solicitação via </a:t>
            </a:r>
            <a:r>
              <a:rPr lang="pt-BR" sz="2400" dirty="0" smtClean="0"/>
              <a:t>RES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Versão </a:t>
            </a:r>
            <a:r>
              <a:rPr lang="pt-BR" b="1" dirty="0"/>
              <a:t>antiga</a:t>
            </a:r>
          </a:p>
        </p:txBody>
      </p:sp>
    </p:spTree>
    <p:extLst>
      <p:ext uri="{BB962C8B-B14F-4D97-AF65-F5344CB8AC3E}">
        <p14:creationId xmlns:p14="http://schemas.microsoft.com/office/powerpoint/2010/main" val="30841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158756" cy="309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1545754"/>
            <a:ext cx="6683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</a:t>
            </a:r>
            <a:r>
              <a:rPr lang="pt-BR" sz="1600" dirty="0"/>
              <a:t>selecionar a opção </a:t>
            </a:r>
            <a:r>
              <a:rPr lang="pt-BR" sz="1600" b="1" dirty="0"/>
              <a:t>Pós-Cirúrgico, </a:t>
            </a:r>
            <a:r>
              <a:rPr lang="pt-BR" sz="1600" dirty="0"/>
              <a:t>o sistema </a:t>
            </a:r>
            <a:r>
              <a:rPr lang="pt-BR" sz="1600" dirty="0" smtClean="0"/>
              <a:t>também apresenta as </a:t>
            </a:r>
            <a:r>
              <a:rPr lang="pt-BR" sz="1600" dirty="0"/>
              <a:t>solicitações de Internação pertencentes ao </a:t>
            </a:r>
            <a:r>
              <a:rPr lang="pt-BR" sz="1600" dirty="0" smtClean="0"/>
              <a:t>beneficiário, </a:t>
            </a:r>
            <a:r>
              <a:rPr lang="pt-BR" sz="1600" dirty="0">
                <a:solidFill>
                  <a:srgbClr val="006969"/>
                </a:solidFill>
              </a:rPr>
              <a:t>com os mesmos atalhos já apresentados na versão antiga do RES, basta selecionar a guia</a:t>
            </a:r>
            <a:r>
              <a:rPr lang="pt-BR" sz="1600" b="1" dirty="0">
                <a:solidFill>
                  <a:srgbClr val="006969"/>
                </a:solidFill>
              </a:rPr>
              <a:t> </a:t>
            </a:r>
            <a:r>
              <a:rPr lang="pt-BR" sz="1600" dirty="0">
                <a:solidFill>
                  <a:srgbClr val="006969"/>
                </a:solidFill>
              </a:rPr>
              <a:t>desejada: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1043608" y="4473350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288096" y="4473724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5780674" y="5820104"/>
            <a:ext cx="44751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604591" y="5820104"/>
            <a:ext cx="41658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628800"/>
            <a:ext cx="648072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/>
              <a:t>Ao selecionar a opção </a:t>
            </a:r>
            <a:r>
              <a:rPr lang="pt-BR" sz="1600" b="1" dirty="0" smtClean="0"/>
              <a:t>Beneficiário Internado</a:t>
            </a:r>
            <a:r>
              <a:rPr lang="pt-BR" sz="1600" dirty="0" smtClean="0"/>
              <a:t>, novamente serão </a:t>
            </a:r>
          </a:p>
          <a:p>
            <a:pPr marL="0" indent="0">
              <a:buNone/>
            </a:pPr>
            <a:r>
              <a:rPr lang="pt-BR" sz="1600" dirty="0" smtClean="0"/>
              <a:t>apresentadas as Internações sem registro de alta. Basta selecionar o </a:t>
            </a:r>
          </a:p>
          <a:p>
            <a:pPr marL="0" indent="0">
              <a:buNone/>
            </a:pPr>
            <a:r>
              <a:rPr lang="pt-BR" sz="1600" dirty="0" smtClean="0"/>
              <a:t>número da guia para dar continuidade ao processo de solicitação.</a:t>
            </a:r>
          </a:p>
          <a:p>
            <a:pPr marL="0" indent="0">
              <a:buNone/>
            </a:pPr>
            <a:endParaRPr lang="pt-BR" sz="1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158756" cy="3466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1066468" y="4675996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310956" y="4676370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067065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Nos casos em que o beneficiário não tiver guia de internação solicitada pendente ou autorizada, o sistema retornará mensagem de que não existe solicitação de internação</a:t>
            </a:r>
            <a:r>
              <a:rPr lang="pt-BR" sz="1600" dirty="0" smtClean="0"/>
              <a:t>. Nesse caso, somente será possível voltar ao </a:t>
            </a:r>
            <a:r>
              <a:rPr lang="pt-BR" sz="1600" dirty="0"/>
              <a:t>m</a:t>
            </a:r>
            <a:r>
              <a:rPr lang="pt-BR" sz="1600" dirty="0" smtClean="0"/>
              <a:t>enu principal ou solicitar uma internação.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768752" cy="2770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 flipH="1">
            <a:off x="5532851" y="5360516"/>
            <a:ext cx="44751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483768" y="5360516"/>
            <a:ext cx="41658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43171" y="3068960"/>
            <a:ext cx="6984776" cy="1584176"/>
          </a:xfrm>
          <a:prstGeom prst="roundRect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571262" y="3501008"/>
            <a:ext cx="5328592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dirty="0" smtClean="0">
                <a:solidFill>
                  <a:schemeClr val="bg1"/>
                </a:solidFill>
              </a:rPr>
              <a:t>Para o Produto Hospitalar, não será permitida a emissão de </a:t>
            </a:r>
            <a:r>
              <a:rPr lang="pt-BR" sz="2000" b="1" dirty="0" smtClean="0">
                <a:solidFill>
                  <a:schemeClr val="bg1"/>
                </a:solidFill>
              </a:rPr>
              <a:t>Guias Futuras</a:t>
            </a:r>
            <a:r>
              <a:rPr lang="pt-BR" sz="2000" dirty="0" smtClean="0">
                <a:solidFill>
                  <a:schemeClr val="bg1"/>
                </a:solidFill>
              </a:rPr>
              <a:t>. 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131840" y="2420888"/>
            <a:ext cx="220743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8B50"/>
                </a:solidFill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24464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568" y="3717032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pt-BR" sz="1800" dirty="0" smtClean="0"/>
              <a:t>Em caso de dúvidas </a:t>
            </a:r>
            <a:r>
              <a:rPr lang="pt-BR" sz="1800" dirty="0"/>
              <a:t>entre em contato </a:t>
            </a:r>
            <a:r>
              <a:rPr lang="pt-BR" sz="1800" dirty="0" smtClean="0"/>
              <a:t>com o </a:t>
            </a:r>
            <a:r>
              <a:rPr lang="pt-BR" sz="1800" b="1" dirty="0" smtClean="0"/>
              <a:t>Suporte ao RES  </a:t>
            </a:r>
            <a:r>
              <a:rPr lang="pt-BR" sz="1800" dirty="0" smtClean="0"/>
              <a:t>através </a:t>
            </a:r>
            <a:r>
              <a:rPr lang="pt-BR" sz="1800" dirty="0" smtClean="0"/>
              <a:t>do </a:t>
            </a:r>
            <a:r>
              <a:rPr lang="pt-BR" sz="1800" dirty="0" smtClean="0"/>
              <a:t>telefone 0800.13 66 88 – opção 3 ou e-mail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res@unimedcampinas.com.br</a:t>
            </a:r>
            <a:r>
              <a:rPr lang="pt-BR" sz="1800" b="1" dirty="0" smtClean="0"/>
              <a:t>.</a:t>
            </a:r>
            <a:endParaRPr 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2029099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No </a:t>
            </a:r>
            <a:r>
              <a:rPr lang="pt-BR" sz="1600" b="1" dirty="0"/>
              <a:t>Menu Principal</a:t>
            </a:r>
            <a:r>
              <a:rPr lang="pt-BR" sz="1600" dirty="0"/>
              <a:t>, selecionar a opção </a:t>
            </a:r>
            <a:r>
              <a:rPr lang="pt-BR" sz="1600" b="1" dirty="0"/>
              <a:t>Solicitação de Exame–SP/SADT</a:t>
            </a:r>
            <a:r>
              <a:rPr lang="pt-BR" sz="1600" dirty="0"/>
              <a:t>:</a:t>
            </a:r>
            <a:endParaRPr lang="pt-BR" sz="1600" dirty="0" smtClean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1367644" y="3204037"/>
            <a:ext cx="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1187624" y="285293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09140" y="288934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3573016"/>
            <a:ext cx="8028383" cy="16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1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3" y="3133557"/>
            <a:ext cx="8028383" cy="16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91680" y="221655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Desta maneira, selecione a aba de </a:t>
            </a:r>
            <a:r>
              <a:rPr lang="pt-BR" sz="1600" b="1" dirty="0" smtClean="0"/>
              <a:t>Solicitações/Execuções</a:t>
            </a:r>
            <a:r>
              <a:rPr lang="pt-BR" sz="1600" dirty="0" smtClean="0"/>
              <a:t> e em seguida a opção </a:t>
            </a:r>
            <a:r>
              <a:rPr lang="pt-BR" sz="1600" b="1" dirty="0" smtClean="0"/>
              <a:t>Solicitação de Exame–SP/SADT</a:t>
            </a:r>
            <a:r>
              <a:rPr lang="pt-BR" sz="1600" dirty="0" smtClean="0"/>
              <a:t>:</a:t>
            </a:r>
            <a:r>
              <a:rPr lang="pt-BR" sz="1600" b="1" dirty="0" smtClean="0"/>
              <a:t> </a:t>
            </a:r>
            <a:endParaRPr lang="pt-BR" sz="1100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4019188" y="4395994"/>
            <a:ext cx="43031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3779912" y="422108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12186" y="425749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3.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1111886" y="2996952"/>
            <a:ext cx="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931866" y="270892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971600" y="274045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8906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" y="3220856"/>
            <a:ext cx="8087021" cy="10553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115616" y="2204864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Informe o beneficiário passando o cartão pela leitora </a:t>
            </a:r>
            <a:r>
              <a:rPr lang="pt-BR" sz="1600" b="1" dirty="0" smtClean="0">
                <a:solidFill>
                  <a:srgbClr val="C00000"/>
                </a:solidFill>
              </a:rPr>
              <a:t>ou</a:t>
            </a:r>
            <a:r>
              <a:rPr lang="pt-BR" sz="1600" dirty="0" smtClean="0"/>
              <a:t> digitando o código:</a:t>
            </a:r>
            <a:r>
              <a:rPr lang="pt-BR" sz="1600" b="1" dirty="0" smtClean="0"/>
              <a:t> </a:t>
            </a:r>
            <a:endParaRPr lang="pt-BR" sz="1100" dirty="0" smtClean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3985178" y="3537473"/>
            <a:ext cx="56704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4312944" y="341635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345218" y="34527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4.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2195736" y="3668357"/>
            <a:ext cx="221246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676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6" y="170080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Após identificar o beneficiário, sistema abre a tela para preenchimento dos campos obrigatórios, conforme processo atual.</a:t>
            </a:r>
            <a:endParaRPr lang="pt-BR" sz="1100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3879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6" y="15567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Após identificar o beneficiário e informar </a:t>
            </a:r>
            <a:r>
              <a:rPr lang="pt-BR" sz="1600" dirty="0"/>
              <a:t>o </a:t>
            </a:r>
            <a:r>
              <a:rPr lang="pt-BR" sz="1600" b="1" dirty="0"/>
              <a:t>Código na Operadora </a:t>
            </a:r>
            <a:r>
              <a:rPr lang="pt-BR" sz="1600" dirty="0"/>
              <a:t>– campo 13, o sistema </a:t>
            </a:r>
            <a:r>
              <a:rPr lang="pt-BR" sz="1600" dirty="0" smtClean="0"/>
              <a:t>abre a  para escolha do </a:t>
            </a:r>
            <a:r>
              <a:rPr lang="pt-BR" sz="1600" b="1" dirty="0" smtClean="0"/>
              <a:t>Regime </a:t>
            </a:r>
            <a:r>
              <a:rPr lang="pt-BR" sz="1600" b="1" dirty="0"/>
              <a:t>de Atendimento do Produto </a:t>
            </a:r>
            <a:r>
              <a:rPr lang="pt-BR" sz="1600" b="1" dirty="0" smtClean="0"/>
              <a:t>Hospitalar</a:t>
            </a:r>
            <a:r>
              <a:rPr lang="pt-BR" sz="1600" dirty="0" smtClean="0"/>
              <a:t>, conforme tela abaixo.</a:t>
            </a:r>
            <a:endParaRPr lang="pt-BR" sz="1100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4316"/>
            <a:ext cx="914400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47664" y="208967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É importante lembrar que a opção </a:t>
            </a:r>
            <a:r>
              <a:rPr lang="pt-BR" sz="1600" b="1" dirty="0" smtClean="0"/>
              <a:t>Pré-Natal</a:t>
            </a:r>
            <a:r>
              <a:rPr lang="pt-BR" sz="1600" dirty="0" smtClean="0"/>
              <a:t> somente será apresentada, se o Cooperado logado for um </a:t>
            </a:r>
            <a:r>
              <a:rPr lang="pt-BR" sz="1600" b="1" dirty="0" smtClean="0"/>
              <a:t>Ginecologista/Obstetra</a:t>
            </a:r>
            <a:r>
              <a:rPr lang="pt-BR" sz="1600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" y="3255099"/>
            <a:ext cx="8087021" cy="16860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3556428" y="4512418"/>
            <a:ext cx="43031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</TotalTime>
  <Words>1331</Words>
  <Application>Microsoft Office PowerPoint</Application>
  <PresentationFormat>Apresentação na tela (4:3)</PresentationFormat>
  <Paragraphs>134</Paragraphs>
  <Slides>34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PRODUTO HOSPITALAR</vt:lpstr>
      <vt:lpstr>PRODUTO HOSPITALAR: Conceito</vt:lpstr>
      <vt:lpstr>Solicitação via RES Versão antiga</vt:lpstr>
      <vt:lpstr>Solicitação via RES – Versão antiga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Solicitação via RES – Versão antiga</vt:lpstr>
      <vt:lpstr>Solicitação via RES – Versão antiga</vt:lpstr>
      <vt:lpstr>Solicitação via RES Versão nova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Em caso de dúvidas entre em contato com o Suporte ao RES  através do telefone 0800.13 66 88 – opção 3 ou e-mail res@unimedcampinas.com.br.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Usuário do Windows</cp:lastModifiedBy>
  <cp:revision>128</cp:revision>
  <cp:lastPrinted>2015-09-11T19:21:28Z</cp:lastPrinted>
  <dcterms:created xsi:type="dcterms:W3CDTF">2014-02-13T16:35:54Z</dcterms:created>
  <dcterms:modified xsi:type="dcterms:W3CDTF">2016-06-23T14:58:54Z</dcterms:modified>
</cp:coreProperties>
</file>